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9" r:id="rId5"/>
    <p:sldId id="257" r:id="rId6"/>
    <p:sldId id="278" r:id="rId7"/>
    <p:sldId id="279" r:id="rId8"/>
    <p:sldId id="280" r:id="rId9"/>
    <p:sldId id="281" r:id="rId10"/>
    <p:sldId id="282" r:id="rId11"/>
    <p:sldId id="283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29F5CA-7758-496F-B628-B2654051D6B2}" v="8" dt="2024-11-11T15:26:32.994"/>
    <p1510:client id="{5F34D892-5F89-DD2F-511D-658E2CD8E481}" v="123" dt="2024-11-11T09:52:50.180"/>
    <p1510:client id="{61FFC209-7EF2-CD5D-BFE1-21DFEC39DD56}" v="34" dt="2024-11-13T03:16:51.150"/>
    <p1510:client id="{7E543636-D7DF-8BF9-6D22-FDEACCECD91F}" v="199" dt="2024-11-12T07:22:09.158"/>
    <p1510:client id="{91A71477-30DE-62A7-A892-2202E6D1AC27}" v="1" dt="2024-11-12T02:16:47.346"/>
    <p1510:client id="{93A469ED-DB33-4077-82EE-B573F254D908}" v="638" dt="2024-11-12T04:26:04.857"/>
    <p1510:client id="{A8312E6D-613E-49CC-BDC5-1D2819C2A2CB}" v="386" dt="2024-11-13T02:55:46.224"/>
    <p1510:client id="{E1DDDAD7-839F-6D70-F1F4-E70F8FBDE8C2}" v="430" dt="2024-11-13T02:55:57.384"/>
    <p1510:client id="{FD6903FC-1C62-6791-9750-7BF37596F739}" v="28" dt="2024-11-12T15:32:01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11/12/2024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11/12/2024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11/12/2024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11/12/2024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11/12/2024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11/12/2024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so.gov.v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aaii.com/sentimentsurvey/sent_result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96971"/>
            <a:ext cx="9445299" cy="83688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000" err="1">
                <a:latin typeface="Lato"/>
                <a:ea typeface="Lato"/>
                <a:cs typeface="Lato"/>
              </a:rPr>
              <a:t>Phân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tích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tác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động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của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các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yếu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tố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khác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nhau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tới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sự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biến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động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của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chỉ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err="1">
                <a:latin typeface="Lato"/>
                <a:ea typeface="Lato"/>
                <a:cs typeface="Lato"/>
              </a:rPr>
              <a:t>số</a:t>
            </a:r>
            <a:r>
              <a:rPr lang="en-US" sz="3000" dirty="0">
                <a:latin typeface="Lato"/>
                <a:ea typeface="Lato"/>
                <a:cs typeface="Lato"/>
              </a:rPr>
              <a:t> VNINDEX</a:t>
            </a:r>
            <a:endParaRPr lang="vi-VN" sz="3000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405187"/>
            <a:ext cx="6699545" cy="344810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err="1">
                <a:latin typeface="Lato"/>
                <a:ea typeface="Lato"/>
                <a:cs typeface="Lato"/>
              </a:rPr>
              <a:t>Nhóm</a:t>
            </a:r>
            <a:r>
              <a:rPr lang="en-US" sz="1800">
                <a:latin typeface="Lato"/>
                <a:ea typeface="Lato"/>
                <a:cs typeface="Lato"/>
              </a:rPr>
              <a:t> 2</a:t>
            </a:r>
            <a:br>
              <a:rPr lang="en-US" sz="1800"/>
            </a:br>
            <a:br>
              <a:rPr lang="en-US" sz="1800"/>
            </a:br>
            <a:r>
              <a:rPr lang="en-US" sz="1800">
                <a:latin typeface="Courier New"/>
                <a:ea typeface="Lato"/>
                <a:cs typeface="Lato"/>
              </a:rPr>
              <a:t>Nguyễn Duy Đạt 20215354</a:t>
            </a:r>
            <a:endParaRPr lang="en-US" sz="2800" b="0"/>
          </a:p>
          <a:p>
            <a:pPr>
              <a:lnSpc>
                <a:spcPct val="100000"/>
              </a:lnSpc>
            </a:pPr>
            <a:r>
              <a:rPr lang="en-US" sz="1800">
                <a:latin typeface="Courier New"/>
                <a:ea typeface="Lato"/>
                <a:cs typeface="Courier New"/>
              </a:rPr>
              <a:t>Chu Thiên Hải 20215360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Courier New"/>
                <a:ea typeface="Lato"/>
                <a:cs typeface="Courier New"/>
              </a:rPr>
              <a:t>Vũ </a:t>
            </a:r>
            <a:r>
              <a:rPr lang="en-US" sz="1800" err="1">
                <a:latin typeface="Courier New"/>
                <a:ea typeface="Lato"/>
                <a:cs typeface="Courier New"/>
              </a:rPr>
              <a:t>Khắc</a:t>
            </a:r>
            <a:r>
              <a:rPr lang="en-US" sz="1800">
                <a:latin typeface="Courier New"/>
                <a:ea typeface="Lato"/>
                <a:cs typeface="Courier New"/>
              </a:rPr>
              <a:t> Long 20215418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Courier New"/>
                <a:ea typeface="Lato"/>
                <a:cs typeface="Courier New"/>
              </a:rPr>
              <a:t>Nguyễn Minh Đức 20215354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Courier New"/>
                <a:ea typeface="Lato"/>
                <a:cs typeface="Courier New"/>
              </a:rPr>
              <a:t>Phùng Thanh </a:t>
            </a:r>
            <a:r>
              <a:rPr lang="en-US" sz="1800" err="1">
                <a:latin typeface="Courier New"/>
                <a:ea typeface="Lato"/>
                <a:cs typeface="Courier New"/>
              </a:rPr>
              <a:t>Đăng</a:t>
            </a:r>
            <a:r>
              <a:rPr lang="en-US" sz="1800">
                <a:latin typeface="Courier New"/>
                <a:ea typeface="Lato"/>
                <a:cs typeface="Courier New"/>
              </a:rPr>
              <a:t> 20210150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Courier New"/>
                <a:ea typeface="Lato"/>
                <a:cs typeface="Courier New"/>
              </a:rPr>
              <a:t>Nguyễn Việt Anh 20215307</a:t>
            </a:r>
            <a:endParaRPr lang="en-US" sz="1800">
              <a:latin typeface="Courier New"/>
              <a:cs typeface="Courier New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dirty="0" err="1">
                <a:latin typeface="Arial"/>
                <a:ea typeface="Lato"/>
                <a:cs typeface="Lato"/>
              </a:rPr>
              <a:t>Giới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thiệu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về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VNIndex</a:t>
            </a:r>
            <a:endParaRPr lang="en-US" dirty="0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6B41ED4B-3761-4F13-8A9D-B4CBD97797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212387" cy="321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6">
            <a:extLst>
              <a:ext uri="{FF2B5EF4-FFF2-40B4-BE49-F238E27FC236}">
                <a16:creationId xmlns:a16="http://schemas.microsoft.com/office/drawing/2014/main" id="{1420838A-DF35-43AC-97D2-438E2B605B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162709" cy="2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4F9FC9A-B886-F03A-9412-E140487F2685}"/>
              </a:ext>
            </a:extLst>
          </p:cNvPr>
          <p:cNvSpPr txBox="1"/>
          <p:nvPr/>
        </p:nvSpPr>
        <p:spPr>
          <a:xfrm>
            <a:off x="292657" y="986771"/>
            <a:ext cx="115606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122"/>
                </a:solidFill>
                <a:latin typeface="Calibri"/>
                <a:cs typeface="Calibri"/>
              </a:rPr>
              <a:t>VNIndex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là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một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chỉ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số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thị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trường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thể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hiện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các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biến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động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về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giá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của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các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mã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cổ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phiếu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niêm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yết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trên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sàn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HOSE (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Sở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Giao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dịch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Chứng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khoán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Thành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phố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02122"/>
                </a:solidFill>
                <a:ea typeface="+mn-lt"/>
                <a:cs typeface="+mn-lt"/>
              </a:rPr>
              <a:t>Hồ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Chí Minh)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rgbClr val="202122"/>
              </a:solidFill>
              <a:latin typeface="Arial"/>
              <a:cs typeface="Arial"/>
            </a:endParaRPr>
          </a:p>
        </p:txBody>
      </p:sp>
      <p:pic>
        <p:nvPicPr>
          <p:cNvPr id="3" name="Hình ảnh 2" descr="Chỉ số VN-Index là gì? Cách tính và phân biệt VN-Index &amp; VN30">
            <a:extLst>
              <a:ext uri="{FF2B5EF4-FFF2-40B4-BE49-F238E27FC236}">
                <a16:creationId xmlns:a16="http://schemas.microsoft.com/office/drawing/2014/main" id="{44CB37BB-CAD9-CF03-1FC5-67BAEA50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393" y="2800414"/>
            <a:ext cx="3677358" cy="2332495"/>
          </a:xfrm>
          <a:prstGeom prst="rect">
            <a:avLst/>
          </a:prstGeom>
        </p:spPr>
      </p:pic>
      <p:pic>
        <p:nvPicPr>
          <p:cNvPr id="6" name="Hình ảnh 5" descr="Ảnh có chứa văn bản, ảnh chụp màn hình, Phông chữ&#10;&#10;Mô tả được tự động tạo">
            <a:extLst>
              <a:ext uri="{FF2B5EF4-FFF2-40B4-BE49-F238E27FC236}">
                <a16:creationId xmlns:a16="http://schemas.microsoft.com/office/drawing/2014/main" id="{28187B2B-F571-7E08-F20B-3FC88F17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8" y="2015610"/>
            <a:ext cx="8203857" cy="38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7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Arial"/>
                <a:ea typeface="Lato"/>
                <a:cs typeface="Lato"/>
              </a:rPr>
              <a:t>Thu </a:t>
            </a:r>
            <a:r>
              <a:rPr lang="en-US" err="1">
                <a:latin typeface="Arial"/>
                <a:ea typeface="Lato"/>
                <a:cs typeface="Lato"/>
              </a:rPr>
              <a:t>thập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dữ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liệu</a:t>
            </a:r>
            <a:endParaRPr lang="en-US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1227824" y="1029324"/>
            <a:ext cx="996546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>
                <a:latin typeface="Arial"/>
                <a:cs typeface="Arial"/>
              </a:rPr>
              <a:t>Các yếu tố tác động tiềm năng:</a:t>
            </a:r>
            <a:endParaRPr lang="vi-VN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b="1">
                <a:latin typeface="Arial"/>
                <a:ea typeface="+mn-lt"/>
                <a:cs typeface="Arial"/>
              </a:rPr>
              <a:t>Yếu tố kinh tế vĩ mô: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Tăng trưởng GDP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Lãi suất (lãi suất ngân hàng, lãi suất cho vay)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Lạm phát (CPI)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Tỷ giá hối đoái (USD/VND)</a:t>
            </a:r>
            <a:endParaRPr lang="vi-VN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b="1">
                <a:latin typeface="Arial"/>
                <a:ea typeface="+mn-lt"/>
                <a:cs typeface="Arial"/>
              </a:rPr>
              <a:t>Yếu tố thị trường chứng khoán: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Khối lượng giao dịch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Giá trị giao dịch của nhà đầu tư nước ngoài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ea typeface="+mn-lt"/>
                <a:cs typeface="+mn-lt"/>
              </a:rPr>
              <a:t>Cổ tức của các công ty lớn trong VNINDEX</a:t>
            </a:r>
            <a:endParaRPr lang="vi-VN"/>
          </a:p>
          <a:p>
            <a:pPr marL="285750" indent="-285750">
              <a:buFont typeface="Arial"/>
              <a:buChar char="•"/>
            </a:pPr>
            <a:r>
              <a:rPr lang="vi-VN" b="1">
                <a:latin typeface="Arial"/>
                <a:ea typeface="+mn-lt"/>
                <a:cs typeface="Arial"/>
              </a:rPr>
              <a:t>Yếu tố quốc tế: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Giá dầu, giá vàng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Các chỉ số chứng khoán quốc tế (S&amp;P 500, </a:t>
            </a:r>
            <a:r>
              <a:rPr lang="vi-VN" err="1">
                <a:latin typeface="Arial"/>
                <a:ea typeface="+mn-lt"/>
                <a:cs typeface="Arial"/>
              </a:rPr>
              <a:t>Nikkei</a:t>
            </a:r>
            <a:r>
              <a:rPr lang="vi-VN">
                <a:latin typeface="Arial"/>
                <a:ea typeface="+mn-lt"/>
                <a:cs typeface="Arial"/>
              </a:rPr>
              <a:t>, </a:t>
            </a:r>
            <a:r>
              <a:rPr lang="vi-VN" err="1">
                <a:latin typeface="Arial"/>
                <a:ea typeface="+mn-lt"/>
                <a:cs typeface="Arial"/>
              </a:rPr>
              <a:t>Dow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Jones</a:t>
            </a:r>
            <a:r>
              <a:rPr lang="vi-VN">
                <a:latin typeface="Arial"/>
                <a:ea typeface="+mn-lt"/>
                <a:cs typeface="Arial"/>
              </a:rPr>
              <a:t>)</a:t>
            </a:r>
            <a:endParaRPr lang="vi-VN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b="1">
                <a:latin typeface="Arial"/>
                <a:ea typeface="+mn-lt"/>
                <a:cs typeface="Arial"/>
              </a:rPr>
              <a:t>Yếu tố tâm lý nhà đầu tư: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Tin tức về thị trường chứng khoán và các công ty lớn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Thái độ của nhà đầu tư thông qua các diễn đàn, mạng xã hội.</a:t>
            </a:r>
            <a:endParaRPr lang="vi-VN">
              <a:latin typeface="Arial"/>
              <a:cs typeface="Arial"/>
            </a:endParaRPr>
          </a:p>
          <a:p>
            <a:pPr algn="l"/>
            <a:endParaRPr lang="vi-V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738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1578-2293-427C-06CA-0913A3C08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7D70-781D-79A9-4FD8-60D23CAB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Arial"/>
                <a:ea typeface="Lato"/>
                <a:cs typeface="Lato"/>
              </a:rPr>
              <a:t>Thu </a:t>
            </a:r>
            <a:r>
              <a:rPr lang="en-US" err="1">
                <a:latin typeface="Arial"/>
                <a:ea typeface="Lato"/>
                <a:cs typeface="Lato"/>
              </a:rPr>
              <a:t>thập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dữ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liệu</a:t>
            </a:r>
            <a:endParaRPr lang="en-US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9C95C-10FA-58DE-86CB-BE102B86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B37FC1-07E4-4582-16FD-8A31CFB64344}"/>
              </a:ext>
            </a:extLst>
          </p:cNvPr>
          <p:cNvSpPr txBox="1"/>
          <p:nvPr/>
        </p:nvSpPr>
        <p:spPr>
          <a:xfrm>
            <a:off x="849524" y="1471474"/>
            <a:ext cx="996546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000" b="1">
                <a:latin typeface="Arial"/>
                <a:cs typeface="Arial"/>
              </a:rPr>
              <a:t>VN-</a:t>
            </a:r>
            <a:r>
              <a:rPr lang="vi-VN" sz="2000" b="1" err="1">
                <a:latin typeface="Arial"/>
                <a:cs typeface="Arial"/>
              </a:rPr>
              <a:t>Index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2000">
                <a:latin typeface="Arial"/>
                <a:cs typeface="Arial"/>
              </a:rPr>
              <a:t>Dữ liệu VN-</a:t>
            </a:r>
            <a:r>
              <a:rPr lang="vi-VN" sz="2000" err="1">
                <a:latin typeface="Arial"/>
                <a:cs typeface="Arial"/>
              </a:rPr>
              <a:t>Index</a:t>
            </a:r>
            <a:r>
              <a:rPr lang="vi-VN" sz="2000">
                <a:latin typeface="Arial"/>
                <a:cs typeface="Arial"/>
              </a:rPr>
              <a:t> được </a:t>
            </a:r>
            <a:r>
              <a:rPr lang="vi-VN" sz="2000" err="1">
                <a:latin typeface="Arial"/>
                <a:cs typeface="Arial"/>
              </a:rPr>
              <a:t>crawl</a:t>
            </a:r>
            <a:r>
              <a:rPr lang="vi-VN" sz="2000">
                <a:latin typeface="Arial"/>
                <a:cs typeface="Arial"/>
              </a:rPr>
              <a:t> từ trang </a:t>
            </a:r>
            <a:r>
              <a:rPr lang="vi-VN" sz="2000" err="1">
                <a:latin typeface="Arial"/>
                <a:cs typeface="Arial"/>
              </a:rPr>
              <a:t>web</a:t>
            </a:r>
            <a:r>
              <a:rPr lang="vi-VN" sz="2000">
                <a:latin typeface="Arial"/>
                <a:cs typeface="Arial"/>
              </a:rPr>
              <a:t> </a:t>
            </a:r>
            <a:r>
              <a:rPr lang="vi-VN" sz="2000" b="1" err="1">
                <a:latin typeface="Arial"/>
                <a:cs typeface="Arial"/>
              </a:rPr>
              <a:t>Vietstock</a:t>
            </a:r>
            <a:r>
              <a:rPr lang="vi-VN" sz="2000">
                <a:latin typeface="Arial"/>
                <a:cs typeface="Arial"/>
              </a:rPr>
              <a:t>. Thời gian từ năm 2002 đến hiện tại.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2000">
                <a:latin typeface="Arial"/>
                <a:cs typeface="Arial"/>
              </a:rPr>
              <a:t>Dữ liệu bao gồm các đặc trưng : OHLC (giá mở cửa, giá cao nhất, giá thấp nhất, giá đóng cửa) trong phiên, khối lượng giao dịch, % thay đổi so với phiên trước.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BCD85-98FC-0933-0895-A098EA44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26" y="3425416"/>
            <a:ext cx="6525326" cy="19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5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Arial"/>
                <a:ea typeface="Lato"/>
                <a:cs typeface="Lato"/>
              </a:rPr>
              <a:t>Thu </a:t>
            </a:r>
            <a:r>
              <a:rPr lang="en-US" err="1">
                <a:latin typeface="Arial"/>
                <a:ea typeface="Lato"/>
                <a:cs typeface="Lato"/>
              </a:rPr>
              <a:t>thập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dữ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liệu</a:t>
            </a:r>
            <a:endParaRPr lang="en-US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1382283" y="833675"/>
            <a:ext cx="996546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2000" b="1">
              <a:latin typeface="Arial"/>
              <a:cs typeface="Arial"/>
            </a:endParaRPr>
          </a:p>
          <a:p>
            <a:r>
              <a:rPr lang="vi-VN" sz="2000" b="1">
                <a:latin typeface="Arial"/>
                <a:cs typeface="Arial"/>
              </a:rPr>
              <a:t>Dữ liệu về kinh tế vĩ mô 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về tăng trưởng GDP , lãi suất và lạm phát được lấy từ trang chủ của Tổng cục thống kê Việt Nam (</a:t>
            </a:r>
            <a:r>
              <a:rPr lang="vi-VN">
                <a:latin typeface="Arial"/>
                <a:ea typeface="+mn-lt"/>
                <a:cs typeface="Arial"/>
                <a:hlinkClick r:id="rId2"/>
              </a:rPr>
              <a:t>https://www.gso.gov.vn/</a:t>
            </a:r>
            <a:r>
              <a:rPr lang="vi-VN">
                <a:latin typeface="Arial"/>
                <a:cs typeface="Arial"/>
              </a:rPr>
              <a:t>) từ năm 2015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về ngoại tệ, tỉ giá hối đoái USD/VND được lấy từ trang </a:t>
            </a:r>
            <a:r>
              <a:rPr lang="vi-VN" err="1">
                <a:latin typeface="Arial"/>
                <a:cs typeface="Arial"/>
              </a:rPr>
              <a:t>web</a:t>
            </a:r>
            <a:r>
              <a:rPr lang="vi-VN">
                <a:latin typeface="Arial"/>
                <a:cs typeface="Arial"/>
              </a:rPr>
              <a:t> (</a:t>
            </a:r>
            <a:r>
              <a:rPr lang="vi-VN">
                <a:latin typeface="Arial"/>
                <a:ea typeface="+mn-lt"/>
                <a:cs typeface="Arial"/>
              </a:rPr>
              <a:t>vn.investing.com</a:t>
            </a:r>
            <a:r>
              <a:rPr lang="vi-VN">
                <a:latin typeface="Arial"/>
                <a:cs typeface="Arial"/>
              </a:rPr>
              <a:t>), bao gồm dữ liệu về tỉ giá hối đoái của USD/VND trong từng ngày từ 2015</a:t>
            </a:r>
          </a:p>
        </p:txBody>
      </p:sp>
      <p:pic>
        <p:nvPicPr>
          <p:cNvPr id="3" name="Hình ảnh 2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79084944-A142-2D9B-93E1-BE032A48B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15" y="3047899"/>
            <a:ext cx="5349200" cy="2375373"/>
          </a:xfrm>
          <a:prstGeom prst="rect">
            <a:avLst/>
          </a:prstGeom>
        </p:spPr>
      </p:pic>
      <p:pic>
        <p:nvPicPr>
          <p:cNvPr id="6" name="Hình ảnh 5" descr="Ảnh có chứa văn bản, số, ảnh chụp màn hình, Phông chữ&#10;&#10;Mô tả được tự động tạo">
            <a:extLst>
              <a:ext uri="{FF2B5EF4-FFF2-40B4-BE49-F238E27FC236}">
                <a16:creationId xmlns:a16="http://schemas.microsoft.com/office/drawing/2014/main" id="{DDC98857-F105-3C5F-322B-512239AC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171" y="3049621"/>
            <a:ext cx="4105275" cy="26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Arial"/>
                <a:ea typeface="Lato"/>
                <a:cs typeface="Lato"/>
              </a:rPr>
              <a:t>Thu </a:t>
            </a:r>
            <a:r>
              <a:rPr lang="en-US" err="1">
                <a:latin typeface="Arial"/>
                <a:ea typeface="Lato"/>
                <a:cs typeface="Lato"/>
              </a:rPr>
              <a:t>thập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dữ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liệu</a:t>
            </a:r>
            <a:endParaRPr lang="en-US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1382283" y="833675"/>
            <a:ext cx="9965465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2000" b="1">
              <a:latin typeface="Arial"/>
              <a:cs typeface="Arial"/>
            </a:endParaRPr>
          </a:p>
          <a:p>
            <a:r>
              <a:rPr lang="vi-VN" sz="2000" b="1">
                <a:latin typeface="Arial"/>
                <a:cs typeface="Arial"/>
              </a:rPr>
              <a:t>Dữ liệu về các yếu tố quốc tế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về giá dầu, giá vàng theo thời gian từ năm 2000 đến nay.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được lấy từ </a:t>
            </a:r>
            <a:r>
              <a:rPr lang="vi-VN" err="1">
                <a:latin typeface="Arial"/>
                <a:cs typeface="Arial"/>
              </a:rPr>
              <a:t>api</a:t>
            </a:r>
            <a:r>
              <a:rPr lang="vi-VN">
                <a:latin typeface="Arial"/>
                <a:cs typeface="Arial"/>
              </a:rPr>
              <a:t> của thư viện </a:t>
            </a:r>
            <a:r>
              <a:rPr lang="vi-VN" err="1">
                <a:latin typeface="Arial"/>
                <a:cs typeface="Arial"/>
              </a:rPr>
              <a:t>yfinance</a:t>
            </a:r>
            <a:r>
              <a:rPr lang="vi-VN">
                <a:latin typeface="Arial"/>
                <a:cs typeface="Arial"/>
              </a:rPr>
              <a:t> của </a:t>
            </a:r>
            <a:r>
              <a:rPr lang="vi-VN" err="1">
                <a:latin typeface="Arial"/>
                <a:cs typeface="Arial"/>
              </a:rPr>
              <a:t>Python</a:t>
            </a:r>
            <a:r>
              <a:rPr lang="vi-VN">
                <a:latin typeface="Arial"/>
                <a:cs typeface="Arial"/>
              </a:rPr>
              <a:t>.</a:t>
            </a:r>
          </a:p>
        </p:txBody>
      </p:sp>
      <p:pic>
        <p:nvPicPr>
          <p:cNvPr id="7" name="Hình ảnh 6" descr="Ảnh có chứa văn bản, ảnh chụp màn hình, số, Phông chữ&#10;&#10;Mô tả được tự động tạo">
            <a:extLst>
              <a:ext uri="{FF2B5EF4-FFF2-40B4-BE49-F238E27FC236}">
                <a16:creationId xmlns:a16="http://schemas.microsoft.com/office/drawing/2014/main" id="{3226CC3B-680C-3A44-3ABD-2AC5394F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81" y="2564606"/>
            <a:ext cx="4116899" cy="3016681"/>
          </a:xfrm>
          <a:prstGeom prst="rect">
            <a:avLst/>
          </a:prstGeom>
        </p:spPr>
      </p:pic>
      <p:pic>
        <p:nvPicPr>
          <p:cNvPr id="8" name="Hình ảnh 7" descr="Ảnh có chứa văn bản, ảnh chụp màn hình, số, Phông chữ&#10;&#10;Mô tả được tự động tạo">
            <a:extLst>
              <a:ext uri="{FF2B5EF4-FFF2-40B4-BE49-F238E27FC236}">
                <a16:creationId xmlns:a16="http://schemas.microsoft.com/office/drawing/2014/main" id="{7F075AEC-41A4-2467-2288-77DCE2DC3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805" y="2566100"/>
            <a:ext cx="4165815" cy="30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5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Arial"/>
                <a:ea typeface="Lato"/>
                <a:cs typeface="Lato"/>
              </a:rPr>
              <a:t>Thu </a:t>
            </a:r>
            <a:r>
              <a:rPr lang="en-US" err="1">
                <a:latin typeface="Arial"/>
                <a:ea typeface="Lato"/>
                <a:cs typeface="Lato"/>
              </a:rPr>
              <a:t>thập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dữ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liệu</a:t>
            </a:r>
            <a:endParaRPr lang="en-US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1382283" y="833675"/>
            <a:ext cx="9965465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2000" b="1">
              <a:latin typeface="Arial"/>
              <a:cs typeface="Arial"/>
            </a:endParaRPr>
          </a:p>
          <a:p>
            <a:r>
              <a:rPr lang="vi-VN" sz="2000" b="1">
                <a:latin typeface="Arial"/>
                <a:cs typeface="Arial"/>
              </a:rPr>
              <a:t>Dữ liệu về xu hướng thị trường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về xu hướng thị trường theo thời gian từ 1987 đến nay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lấy từ cuộc khảo sát về tâm lý các nhà đầu tư hàng tuần theo </a:t>
            </a:r>
            <a:r>
              <a:rPr lang="vi-VN" err="1">
                <a:latin typeface="Arial"/>
                <a:cs typeface="Arial"/>
              </a:rPr>
              <a:t>AAii</a:t>
            </a:r>
            <a:r>
              <a:rPr lang="vi-VN">
                <a:latin typeface="Arial"/>
                <a:cs typeface="Arial"/>
              </a:rPr>
              <a:t> (</a:t>
            </a:r>
            <a:r>
              <a:rPr lang="vi-VN" err="1">
                <a:latin typeface="Arial"/>
                <a:ea typeface="+mn-lt"/>
                <a:cs typeface="Arial"/>
              </a:rPr>
              <a:t>American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Association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of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Individual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Investors</a:t>
            </a:r>
            <a:r>
              <a:rPr lang="vi-VN">
                <a:latin typeface="Arial"/>
                <a:ea typeface="+mn-lt"/>
                <a:cs typeface="Arial"/>
              </a:rPr>
              <a:t>) - </a:t>
            </a:r>
            <a:r>
              <a:rPr lang="vi-VN">
                <a:latin typeface="Arial"/>
                <a:ea typeface="+mn-lt"/>
                <a:cs typeface="Arial"/>
                <a:hlinkClick r:id="rId2"/>
              </a:rPr>
              <a:t>https://www.aaii.com/sentimentsurvey/sent_results</a:t>
            </a:r>
            <a:endParaRPr lang="vi-VN">
              <a:latin typeface="Arial"/>
              <a:ea typeface="+mn-lt"/>
              <a:cs typeface="Arial"/>
            </a:endParaRPr>
          </a:p>
        </p:txBody>
      </p:sp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F57302C-81ED-46C4-E60B-CB1D3689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39" r="23458" b="47862"/>
          <a:stretch/>
        </p:blipFill>
        <p:spPr>
          <a:xfrm>
            <a:off x="2343049" y="2481098"/>
            <a:ext cx="8034464" cy="3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1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5467026497424AAFC3CB24DF04293C" ma:contentTypeVersion="18" ma:contentTypeDescription="Create a new document." ma:contentTypeScope="" ma:versionID="06b7c270c962f5aaf3e7553dbea41681">
  <xsd:schema xmlns:xsd="http://www.w3.org/2001/XMLSchema" xmlns:xs="http://www.w3.org/2001/XMLSchema" xmlns:p="http://schemas.microsoft.com/office/2006/metadata/properties" xmlns:ns3="e98b9928-0781-460d-b37e-f64b2fc2cd06" xmlns:ns4="dddbb9b4-8455-4809-8d44-91554a7083e2" targetNamespace="http://schemas.microsoft.com/office/2006/metadata/properties" ma:root="true" ma:fieldsID="2cce05078724e19348d7eb7ce5106999" ns3:_="" ns4:_="">
    <xsd:import namespace="e98b9928-0781-460d-b37e-f64b2fc2cd06"/>
    <xsd:import namespace="dddbb9b4-8455-4809-8d44-91554a7083e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8b9928-0781-460d-b37e-f64b2fc2cd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bb9b4-8455-4809-8d44-91554a708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98b9928-0781-460d-b37e-f64b2fc2cd06" xsi:nil="true"/>
  </documentManagement>
</p:properties>
</file>

<file path=customXml/itemProps1.xml><?xml version="1.0" encoding="utf-8"?>
<ds:datastoreItem xmlns:ds="http://schemas.openxmlformats.org/officeDocument/2006/customXml" ds:itemID="{D472B8FB-18CE-4AF2-B61C-14A071CC725E}">
  <ds:schemaRefs>
    <ds:schemaRef ds:uri="dddbb9b4-8455-4809-8d44-91554a7083e2"/>
    <ds:schemaRef ds:uri="e98b9928-0781-460d-b37e-f64b2fc2cd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F39A061-C3C3-40C2-957D-73157457C5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CECBE6-C19A-4D59-BE98-46CE637569AD}">
  <ds:schemaRefs>
    <ds:schemaRef ds:uri="dddbb9b4-8455-4809-8d44-91554a7083e2"/>
    <ds:schemaRef ds:uri="e98b9928-0781-460d-b37e-f64b2fc2cd0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Giới thiệu về VNIndex</vt:lpstr>
      <vt:lpstr>Thu thập dữ liệu</vt:lpstr>
      <vt:lpstr>Thu thập dữ liệu</vt:lpstr>
      <vt:lpstr>Thu thập dữ liệu</vt:lpstr>
      <vt:lpstr>Thu thập dữ liệu</vt:lpstr>
      <vt:lpstr>Thu thập dữ liệu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15</cp:revision>
  <dcterms:created xsi:type="dcterms:W3CDTF">2021-05-28T04:32:29Z</dcterms:created>
  <dcterms:modified xsi:type="dcterms:W3CDTF">2024-11-13T07:25:43Z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0x0101003B5467026497424AAFC3CB24DF04293C</vt:lpwstr>
  </property>
</Properties>
</file>